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0"/>
  </p:notesMasterIdLst>
  <p:handoutMasterIdLst>
    <p:handoutMasterId r:id="rId21"/>
  </p:handoutMasterIdLst>
  <p:sldIdLst>
    <p:sldId id="1779" r:id="rId7"/>
    <p:sldId id="739" r:id="rId8"/>
    <p:sldId id="1953" r:id="rId9"/>
    <p:sldId id="1982" r:id="rId10"/>
    <p:sldId id="2026" r:id="rId11"/>
    <p:sldId id="2025" r:id="rId12"/>
    <p:sldId id="1978" r:id="rId13"/>
    <p:sldId id="2027" r:id="rId14"/>
    <p:sldId id="1979" r:id="rId15"/>
    <p:sldId id="1966" r:id="rId16"/>
    <p:sldId id="2028" r:id="rId17"/>
    <p:sldId id="2029" r:id="rId18"/>
    <p:sldId id="680" r:id="rId19"/>
  </p:sldIdLst>
  <p:sldSz cx="12196763" cy="6858000"/>
  <p:notesSz cx="6805613" cy="9939338"/>
  <p:custDataLst>
    <p:tags r:id="rId2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374154"/>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851624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6571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AI</a:t>
            </a:r>
            <a:r>
              <a:rPr lang="zh-CN" altLang="en-US" sz="9600" kern="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 编译器通用架构</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pic>
        <p:nvPicPr>
          <p:cNvPr id="7" name="图片 6">
            <a:extLst>
              <a:ext uri="{FF2B5EF4-FFF2-40B4-BE49-F238E27FC236}">
                <a16:creationId xmlns:a16="http://schemas.microsoft.com/office/drawing/2014/main" id="{D761BACA-4828-EC43-B841-95C78B62107C}"/>
              </a:ext>
            </a:extLst>
          </p:cNvPr>
          <p:cNvPicPr>
            <a:picLocks noChangeAspect="1"/>
          </p:cNvPicPr>
          <p:nvPr/>
        </p:nvPicPr>
        <p:blipFill>
          <a:blip r:embed="rId2"/>
          <a:stretch>
            <a:fillRect/>
          </a:stretch>
        </p:blipFill>
        <p:spPr>
          <a:xfrm>
            <a:off x="354462" y="1484784"/>
            <a:ext cx="11487837" cy="4633953"/>
          </a:xfrm>
          <a:prstGeom prst="rect">
            <a:avLst/>
          </a:prstGeom>
        </p:spPr>
      </p:pic>
    </p:spTree>
    <p:extLst>
      <p:ext uri="{BB962C8B-B14F-4D97-AF65-F5344CB8AC3E}">
        <p14:creationId xmlns:p14="http://schemas.microsoft.com/office/powerpoint/2010/main" val="27769086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89DEA81A-0D42-0A4C-BC3D-87E2DE5A4BDF}"/>
              </a:ext>
            </a:extLst>
          </p:cNvPr>
          <p:cNvSpPr>
            <a:spLocks noGrp="1"/>
          </p:cNvSpPr>
          <p:nvPr>
            <p:ph type="title"/>
          </p:nvPr>
        </p:nvSpPr>
        <p:spPr/>
        <p:txBody>
          <a:bodyPr/>
          <a:lstStyle/>
          <a:p>
            <a:r>
              <a:rPr lang="en-US" altLang="zh-CN" dirty="0"/>
              <a:t>Summary</a:t>
            </a:r>
            <a:endParaRPr lang="zh-CN" altLang="en-US" dirty="0"/>
          </a:p>
        </p:txBody>
      </p:sp>
      <p:pic>
        <p:nvPicPr>
          <p:cNvPr id="10" name="图片 9">
            <a:extLst>
              <a:ext uri="{FF2B5EF4-FFF2-40B4-BE49-F238E27FC236}">
                <a16:creationId xmlns:a16="http://schemas.microsoft.com/office/drawing/2014/main" id="{59E0D342-D9D1-AC4C-99C3-97EDAEB91966}"/>
              </a:ext>
            </a:extLst>
          </p:cNvPr>
          <p:cNvPicPr>
            <a:picLocks noChangeAspect="1"/>
          </p:cNvPicPr>
          <p:nvPr/>
        </p:nvPicPr>
        <p:blipFill>
          <a:blip r:embed="rId2"/>
          <a:stretch>
            <a:fillRect/>
          </a:stretch>
        </p:blipFill>
        <p:spPr>
          <a:xfrm>
            <a:off x="769789" y="1628800"/>
            <a:ext cx="10960947" cy="4392488"/>
          </a:xfrm>
          <a:prstGeom prst="rect">
            <a:avLst/>
          </a:prstGeom>
        </p:spPr>
      </p:pic>
    </p:spTree>
    <p:extLst>
      <p:ext uri="{BB962C8B-B14F-4D97-AF65-F5344CB8AC3E}">
        <p14:creationId xmlns:p14="http://schemas.microsoft.com/office/powerpoint/2010/main" val="16130937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8417600-DDAB-CE41-A5D5-E5C62C129EE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16165" y="1340768"/>
            <a:ext cx="8178411" cy="4942686"/>
          </a:xfrm>
          <a:prstGeom prst="rect">
            <a:avLst/>
          </a:prstGeom>
        </p:spPr>
      </p:pic>
      <p:sp>
        <p:nvSpPr>
          <p:cNvPr id="5" name="标题 7">
            <a:extLst>
              <a:ext uri="{FF2B5EF4-FFF2-40B4-BE49-F238E27FC236}">
                <a16:creationId xmlns:a16="http://schemas.microsoft.com/office/drawing/2014/main" id="{B5CAEA83-92BA-354A-9C8A-0E9D24AEAC86}"/>
              </a:ext>
            </a:extLst>
          </p:cNvPr>
          <p:cNvSpPr txBox="1">
            <a:spLocks/>
          </p:cNvSpPr>
          <p:nvPr/>
        </p:nvSpPr>
        <p:spPr>
          <a:xfrm>
            <a:off x="739705" y="751578"/>
            <a:ext cx="10731329" cy="589190"/>
          </a:xfrm>
          <a:prstGeom prst="rect">
            <a:avLst/>
          </a:prstGeom>
        </p:spPr>
        <p:txBody>
          <a:bodyPr/>
          <a:lstStyle>
            <a:lvl1pPr algn="l" rtl="0" eaLnBrk="0" fontAlgn="base" hangingPunct="0">
              <a:spcBef>
                <a:spcPct val="0"/>
              </a:spcBef>
              <a:spcAft>
                <a:spcPct val="0"/>
              </a:spcAft>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a:t>Summary</a:t>
            </a:r>
            <a:endParaRPr lang="en-US"/>
          </a:p>
        </p:txBody>
      </p:sp>
    </p:spTree>
    <p:extLst>
      <p:ext uri="{BB962C8B-B14F-4D97-AF65-F5344CB8AC3E}">
        <p14:creationId xmlns:p14="http://schemas.microsoft.com/office/powerpoint/2010/main" val="23855264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chemeClr val="bg2"/>
                </a:solidFill>
                <a:latin typeface="Gill Sans MT" panose="020B0502020104020203" pitchFamily="34" charset="0"/>
              </a:rPr>
              <a:t>传统编译器</a:t>
            </a:r>
            <a:endParaRPr lang="en-US" altLang="zh-CN" sz="2400" b="1"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GCC</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 and 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GCC</a:t>
            </a:r>
            <a:r>
              <a:rPr lang="zh-CN" altLang="en-US" sz="1800" dirty="0">
                <a:solidFill>
                  <a:schemeClr val="bg2"/>
                </a:solidFill>
                <a:latin typeface="Gill Sans MT" panose="020B0502020104020203" pitchFamily="34" charset="0"/>
              </a:rPr>
              <a:t> 编译过程和原理</a:t>
            </a:r>
            <a:endParaRPr lang="en-US" altLang="zh-CN" sz="18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LLVM/Clang</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LLVM</a:t>
            </a:r>
            <a:r>
              <a:rPr lang="zh-CN" altLang="en-US" sz="2000" dirty="0">
                <a:solidFill>
                  <a:schemeClr val="bg2"/>
                </a:solidFill>
                <a:latin typeface="Gill Sans MT" panose="020B0502020104020203" pitchFamily="34" charset="0"/>
              </a:rPr>
              <a:t> 架构和原理</a:t>
            </a:r>
            <a:endParaRPr lang="en-US" altLang="zh-CN" sz="2000" dirty="0">
              <a:solidFill>
                <a:schemeClr val="bg2"/>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编译器</a:t>
            </a:r>
          </a:p>
          <a:p>
            <a:pPr lvl="1">
              <a:lnSpc>
                <a:spcPct val="130000"/>
              </a:lnSpc>
            </a:pPr>
            <a:r>
              <a:rPr lang="en-US" altLang="zh-CN" sz="2000" dirty="0">
                <a:solidFill>
                  <a:srgbClr val="374154"/>
                </a:solidFill>
                <a:latin typeface="Gill Sans MT" panose="020B0502020104020203" pitchFamily="34" charset="0"/>
              </a:rPr>
              <a:t>History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为什么出现</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Three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Stage</a:t>
            </a:r>
            <a:r>
              <a:rPr lang="zh-CN" altLang="en-US" sz="2000">
                <a:solidFill>
                  <a:srgbClr val="374154"/>
                </a:solidFill>
                <a:latin typeface="Gill Sans MT" panose="020B0502020104020203" pitchFamily="34" charset="0"/>
              </a:rPr>
              <a:t> </a:t>
            </a:r>
            <a:r>
              <a:rPr lang="en-US" altLang="zh-CN" sz="180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编译器的发展</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Common architecture</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编译器的通用架构</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Different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challenge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future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zh-CN" altLang="en-US" sz="1800" dirty="0">
                <a:solidFill>
                  <a:srgbClr val="374154"/>
                </a:solidFill>
                <a:latin typeface="Gill Sans MT" panose="020B0502020104020203" pitchFamily="34" charset="0"/>
              </a:rPr>
              <a:t>未来的挑战与思考</a:t>
            </a:r>
            <a:endParaRPr lang="en-US" altLang="zh-CN" sz="2400" b="1"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45BA98-3736-1F4B-8E6D-436D6BECE3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457200" indent="-457200">
              <a:lnSpc>
                <a:spcPct val="200000"/>
              </a:lnSpc>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编译器跟传统编译器有什么区别吗？</a:t>
            </a:r>
            <a:endParaRPr lang="en-US" altLang="zh-CN" dirty="0">
              <a:latin typeface="Gill Sans MT" panose="020B0502020104020203" pitchFamily="34" charset="0"/>
            </a:endParaRPr>
          </a:p>
          <a:p>
            <a:pPr marL="457200" indent="-457200">
              <a:lnSpc>
                <a:spcPct val="200000"/>
              </a:lnSpc>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框架跟</a:t>
            </a:r>
            <a:r>
              <a:rPr lang="en-US" altLang="zh-CN" dirty="0">
                <a:latin typeface="Gill Sans MT" panose="020B0502020104020203" pitchFamily="34" charset="0"/>
              </a:rPr>
              <a:t>AI</a:t>
            </a:r>
            <a:r>
              <a:rPr lang="zh-CN" altLang="en-US" dirty="0">
                <a:latin typeface="Gill Sans MT" panose="020B0502020104020203" pitchFamily="34" charset="0"/>
              </a:rPr>
              <a:t>编译器什么关系？是</a:t>
            </a:r>
            <a:r>
              <a:rPr lang="en-US" altLang="zh-CN" dirty="0">
                <a:latin typeface="Gill Sans MT" panose="020B0502020104020203" pitchFamily="34" charset="0"/>
              </a:rPr>
              <a:t>AI</a:t>
            </a:r>
            <a:r>
              <a:rPr lang="zh-CN" altLang="en-US" dirty="0">
                <a:latin typeface="Gill Sans MT" panose="020B0502020104020203" pitchFamily="34" charset="0"/>
              </a:rPr>
              <a:t>框架包含</a:t>
            </a:r>
            <a:r>
              <a:rPr lang="en-US" altLang="zh-CN" dirty="0">
                <a:latin typeface="Gill Sans MT" panose="020B0502020104020203" pitchFamily="34" charset="0"/>
              </a:rPr>
              <a:t>AI</a:t>
            </a:r>
            <a:r>
              <a:rPr lang="zh-CN" altLang="en-US" dirty="0">
                <a:latin typeface="Gill Sans MT" panose="020B0502020104020203" pitchFamily="34" charset="0"/>
              </a:rPr>
              <a:t>编译器 </a:t>
            </a:r>
            <a:r>
              <a:rPr lang="en-US" altLang="zh-CN" dirty="0">
                <a:latin typeface="Gill Sans MT" panose="020B0502020104020203" pitchFamily="34" charset="0"/>
              </a:rPr>
              <a:t>or</a:t>
            </a:r>
            <a:r>
              <a:rPr lang="zh-CN" altLang="en-US" dirty="0">
                <a:latin typeface="Gill Sans MT" panose="020B0502020104020203" pitchFamily="34" charset="0"/>
              </a:rPr>
              <a:t> </a:t>
            </a:r>
            <a:r>
              <a:rPr lang="en-US" altLang="zh-CN" dirty="0">
                <a:latin typeface="Gill Sans MT" panose="020B0502020104020203" pitchFamily="34" charset="0"/>
              </a:rPr>
              <a:t>AI</a:t>
            </a:r>
            <a:r>
              <a:rPr lang="zh-CN" altLang="en-US" dirty="0">
                <a:latin typeface="Gill Sans MT" panose="020B0502020104020203" pitchFamily="34" charset="0"/>
              </a:rPr>
              <a:t>框架就是一个</a:t>
            </a:r>
            <a:r>
              <a:rPr lang="en-US" altLang="zh-CN" dirty="0">
                <a:latin typeface="Gill Sans MT" panose="020B0502020104020203" pitchFamily="34" charset="0"/>
              </a:rPr>
              <a:t>AI</a:t>
            </a:r>
            <a:r>
              <a:rPr lang="zh-CN" altLang="en-US" dirty="0">
                <a:latin typeface="Gill Sans MT" panose="020B0502020104020203" pitchFamily="34" charset="0"/>
              </a:rPr>
              <a:t>编译器？</a:t>
            </a:r>
            <a:endParaRPr lang="en-US" altLang="zh-CN" dirty="0">
              <a:latin typeface="Gill Sans MT" panose="020B0502020104020203" pitchFamily="34" charset="0"/>
            </a:endParaRPr>
          </a:p>
          <a:p>
            <a:pPr marL="457200" indent="-457200">
              <a:lnSpc>
                <a:spcPct val="200000"/>
              </a:lnSpc>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领域真的需要编译器吗？那为什么 </a:t>
            </a:r>
            <a:r>
              <a:rPr lang="en-US" altLang="zh-CN" dirty="0">
                <a:latin typeface="Gill Sans MT" panose="020B0502020104020203" pitchFamily="34" charset="0"/>
              </a:rPr>
              <a:t>PyTorch</a:t>
            </a:r>
            <a:r>
              <a:rPr lang="zh-CN" altLang="en-US" dirty="0">
                <a:latin typeface="Gill Sans MT" panose="020B0502020104020203" pitchFamily="34" charset="0"/>
              </a:rPr>
              <a:t> 动态图模式没有编译器的概念？</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dirty="0"/>
              <a:t>技术投入比来看，神经网络编译器和人工算子实现，哪个性价比更高？</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278667797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现有 </a:t>
            </a: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架构</a:t>
            </a:r>
          </a:p>
        </p:txBody>
      </p:sp>
    </p:spTree>
    <p:extLst>
      <p:ext uri="{BB962C8B-B14F-4D97-AF65-F5344CB8AC3E}">
        <p14:creationId xmlns:p14="http://schemas.microsoft.com/office/powerpoint/2010/main" val="164383857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kumimoji="1" lang="en-US" altLang="zh-CN" b="0" dirty="0"/>
              <a:t>development history:</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a:xfrm>
            <a:off x="623636" y="1412776"/>
            <a:ext cx="5762778" cy="4608512"/>
          </a:xfrm>
        </p:spPr>
        <p:txBody>
          <a:bodyPr/>
          <a:lstStyle/>
          <a:p>
            <a:pPr marL="0" indent="0">
              <a:buNone/>
            </a:pPr>
            <a:r>
              <a:rPr lang="zh-CN" altLang="en-US" b="1" dirty="0">
                <a:latin typeface="Gill Sans MT" panose="020B0502020104020203" pitchFamily="34" charset="0"/>
              </a:rPr>
              <a:t>表达上：</a:t>
            </a:r>
            <a:endParaRPr lang="en-US" altLang="zh-CN" b="1" dirty="0">
              <a:latin typeface="Gill Sans MT" panose="020B0502020104020203" pitchFamily="34" charset="0"/>
            </a:endParaRPr>
          </a:p>
          <a:p>
            <a:r>
              <a:rPr lang="zh-CN" altLang="en-US" dirty="0"/>
              <a:t>以 </a:t>
            </a:r>
            <a:r>
              <a:rPr lang="en-US" altLang="zh-CN" dirty="0"/>
              <a:t>PyTorch</a:t>
            </a:r>
            <a:r>
              <a:rPr lang="zh-CN" altLang="en-US" dirty="0"/>
              <a:t> 为标杆的表达转换到计算图层 </a:t>
            </a:r>
            <a:r>
              <a:rPr lang="en-US" altLang="zh-CN" dirty="0"/>
              <a:t>IR</a:t>
            </a:r>
            <a:r>
              <a:rPr lang="zh-CN" altLang="en-US" dirty="0"/>
              <a:t> 进行优化</a:t>
            </a:r>
            <a:r>
              <a:rPr lang="zh-CN" altLang="en-US" dirty="0">
                <a:latin typeface="Gill Sans MT" panose="020B0502020104020203" pitchFamily="34" charset="0"/>
              </a:rPr>
              <a:t>。</a:t>
            </a:r>
            <a:endParaRPr lang="en-US" altLang="zh-CN"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性能上：</a:t>
            </a:r>
            <a:endParaRPr lang="en-US" altLang="zh-CN" b="1" dirty="0">
              <a:latin typeface="Gill Sans MT" panose="020B0502020104020203" pitchFamily="34" charset="0"/>
            </a:endParaRPr>
          </a:p>
          <a:p>
            <a:r>
              <a:rPr lang="zh-CN" altLang="en-US" dirty="0"/>
              <a:t>打开计算图和算子的边界，进行重新组合优化，发挥芯片的算力。</a:t>
            </a:r>
          </a:p>
        </p:txBody>
      </p:sp>
      <p:pic>
        <p:nvPicPr>
          <p:cNvPr id="2" name="图片 1">
            <a:extLst>
              <a:ext uri="{FF2B5EF4-FFF2-40B4-BE49-F238E27FC236}">
                <a16:creationId xmlns:a16="http://schemas.microsoft.com/office/drawing/2014/main" id="{BA7320F5-3939-9E46-924A-1D0C88774151}"/>
              </a:ext>
            </a:extLst>
          </p:cNvPr>
          <p:cNvPicPr>
            <a:picLocks noChangeAspect="1"/>
          </p:cNvPicPr>
          <p:nvPr/>
        </p:nvPicPr>
        <p:blipFill>
          <a:blip r:embed="rId2"/>
          <a:stretch>
            <a:fillRect/>
          </a:stretch>
        </p:blipFill>
        <p:spPr>
          <a:xfrm>
            <a:off x="6602437" y="1196752"/>
            <a:ext cx="4899940" cy="4973439"/>
          </a:xfrm>
          <a:prstGeom prst="rect">
            <a:avLst/>
          </a:prstGeom>
        </p:spPr>
      </p:pic>
    </p:spTree>
    <p:extLst>
      <p:ext uri="{BB962C8B-B14F-4D97-AF65-F5344CB8AC3E}">
        <p14:creationId xmlns:p14="http://schemas.microsoft.com/office/powerpoint/2010/main" val="1375677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pic>
        <p:nvPicPr>
          <p:cNvPr id="5" name="图片 4">
            <a:extLst>
              <a:ext uri="{FF2B5EF4-FFF2-40B4-BE49-F238E27FC236}">
                <a16:creationId xmlns:a16="http://schemas.microsoft.com/office/drawing/2014/main" id="{DAA38E6B-BAA6-4B4E-A165-D40B3A9788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16165" y="1340768"/>
            <a:ext cx="8178411" cy="4942686"/>
          </a:xfrm>
          <a:prstGeom prst="rect">
            <a:avLst/>
          </a:prstGeom>
        </p:spPr>
      </p:pic>
      <p:sp>
        <p:nvSpPr>
          <p:cNvPr id="2" name="矩形 1">
            <a:extLst>
              <a:ext uri="{FF2B5EF4-FFF2-40B4-BE49-F238E27FC236}">
                <a16:creationId xmlns:a16="http://schemas.microsoft.com/office/drawing/2014/main" id="{586AE904-F616-7C44-B04B-E71EC559F9D4}"/>
              </a:ext>
            </a:extLst>
          </p:cNvPr>
          <p:cNvSpPr/>
          <p:nvPr/>
        </p:nvSpPr>
        <p:spPr>
          <a:xfrm>
            <a:off x="5810349" y="789499"/>
            <a:ext cx="5387116" cy="369332"/>
          </a:xfrm>
          <a:prstGeom prst="rect">
            <a:avLst/>
          </a:prstGeom>
        </p:spPr>
        <p:txBody>
          <a:bodyPr wrap="none">
            <a:spAutoFit/>
          </a:bodyPr>
          <a:lstStyle/>
          <a:p>
            <a:r>
              <a:rPr lang="zh-CN" altLang="en-US" dirty="0">
                <a:solidFill>
                  <a:srgbClr val="00FA00"/>
                </a:solidFill>
                <a:latin typeface="Gill Sans MT" panose="020B0502020104020203" pitchFamily="34" charset="0"/>
              </a:rPr>
              <a:t>The Deep Learning Compiler: A Comprehensive Survey</a:t>
            </a:r>
          </a:p>
        </p:txBody>
      </p:sp>
    </p:spTree>
    <p:extLst>
      <p:ext uri="{BB962C8B-B14F-4D97-AF65-F5344CB8AC3E}">
        <p14:creationId xmlns:p14="http://schemas.microsoft.com/office/powerpoint/2010/main" val="186428595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C2CC49E-D140-B846-9BCC-125EE275D6D2}"/>
              </a:ext>
            </a:extLst>
          </p:cNvPr>
          <p:cNvSpPr>
            <a:spLocks noGrp="1"/>
          </p:cNvSpPr>
          <p:nvPr>
            <p:ph type="title"/>
          </p:nvPr>
        </p:nvSpPr>
        <p:spPr/>
        <p:txBody>
          <a:bodyPr/>
          <a:lstStyle/>
          <a:p>
            <a:r>
              <a:rPr lang="en-US" altLang="zh-CN" b="0" dirty="0"/>
              <a:t>IR</a:t>
            </a:r>
            <a:r>
              <a:rPr lang="zh-CN" altLang="en-US" b="0" dirty="0"/>
              <a:t> 中间表达</a:t>
            </a:r>
          </a:p>
        </p:txBody>
      </p:sp>
      <p:sp>
        <p:nvSpPr>
          <p:cNvPr id="6" name="内容占位符 5">
            <a:extLst>
              <a:ext uri="{FF2B5EF4-FFF2-40B4-BE49-F238E27FC236}">
                <a16:creationId xmlns:a16="http://schemas.microsoft.com/office/drawing/2014/main" id="{D797987B-449C-6641-AB65-EB629B835110}"/>
              </a:ext>
            </a:extLst>
          </p:cNvPr>
          <p:cNvSpPr>
            <a:spLocks noGrp="1"/>
          </p:cNvSpPr>
          <p:nvPr>
            <p:ph sz="half" idx="1"/>
          </p:nvPr>
        </p:nvSpPr>
        <p:spPr/>
        <p:txBody>
          <a:bodyPr/>
          <a:lstStyle/>
          <a:p>
            <a:pPr marL="0" indent="0">
              <a:lnSpc>
                <a:spcPct val="150000"/>
              </a:lnSpc>
              <a:buNone/>
            </a:pPr>
            <a:r>
              <a:rPr lang="zh-CN" altLang="en-US" dirty="0">
                <a:latin typeface="Gill Sans MT" panose="020B0502020104020203" pitchFamily="34" charset="0"/>
              </a:rPr>
              <a:t>编译器主要分为前后端，分别针对于硬件无关和硬件相关的处理。每一个部分都有自己的 </a:t>
            </a:r>
            <a:r>
              <a:rPr lang="en-US" altLang="zh-CN" dirty="0">
                <a:latin typeface="Gill Sans MT" panose="020B0502020104020203" pitchFamily="34" charset="0"/>
              </a:rPr>
              <a:t>IR (Intermediate Representation</a:t>
            </a:r>
            <a:r>
              <a:rPr lang="zh-CN" altLang="en-US" dirty="0">
                <a:latin typeface="Gill Sans MT" panose="020B0502020104020203" pitchFamily="34" charset="0"/>
              </a:rPr>
              <a:t>，中间表达</a:t>
            </a:r>
            <a:r>
              <a:rPr lang="en-US" altLang="zh-CN" dirty="0">
                <a:latin typeface="Gill Sans MT" panose="020B0502020104020203" pitchFamily="34" charset="0"/>
              </a:rPr>
              <a:t>)</a:t>
            </a:r>
            <a:r>
              <a:rPr lang="zh-CN" altLang="en-US" dirty="0">
                <a:latin typeface="Gill Sans MT" panose="020B0502020104020203" pitchFamily="34" charset="0"/>
              </a:rPr>
              <a:t>，每个部分也会对进行优化：</a:t>
            </a:r>
          </a:p>
          <a:p>
            <a:pPr>
              <a:lnSpc>
                <a:spcPct val="150000"/>
              </a:lnSpc>
            </a:pPr>
            <a:r>
              <a:rPr lang="en-US" altLang="zh-CN" dirty="0">
                <a:latin typeface="Gill Sans MT" panose="020B0502020104020203" pitchFamily="34" charset="0"/>
              </a:rPr>
              <a:t>High-level IR</a:t>
            </a:r>
            <a:r>
              <a:rPr lang="zh-CN" altLang="en-US" dirty="0">
                <a:latin typeface="Gill Sans MT" panose="020B0502020104020203" pitchFamily="34" charset="0"/>
              </a:rPr>
              <a:t>：用于表示计算图，其出现主要是为了解决传统编译器中难以表达深度学习模型中的复杂运算这一问题，为了实现更高效的优化所以新设计了一套 </a:t>
            </a:r>
            <a:r>
              <a:rPr lang="en-US" altLang="zh-CN" dirty="0">
                <a:latin typeface="Gill Sans MT" panose="020B0502020104020203" pitchFamily="34" charset="0"/>
              </a:rPr>
              <a:t>IR</a:t>
            </a:r>
            <a:r>
              <a:rPr lang="zh-CN" altLang="en-US" dirty="0">
                <a:latin typeface="Gill Sans MT" panose="020B0502020104020203" pitchFamily="34" charset="0"/>
              </a:rPr>
              <a:t>。</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Low-level IR</a:t>
            </a:r>
            <a:r>
              <a:rPr lang="zh-CN" altLang="en-US" dirty="0">
                <a:latin typeface="Gill Sans MT" panose="020B0502020104020203" pitchFamily="34" charset="0"/>
              </a:rPr>
              <a:t>：能够在更细粒度的层面上表示模型，从而能够针对于硬件进行优化，文中将其分为了三类。</a:t>
            </a:r>
          </a:p>
        </p:txBody>
      </p:sp>
    </p:spTree>
    <p:extLst>
      <p:ext uri="{BB962C8B-B14F-4D97-AF65-F5344CB8AC3E}">
        <p14:creationId xmlns:p14="http://schemas.microsoft.com/office/powerpoint/2010/main" val="236114540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C2CC49E-D140-B846-9BCC-125EE275D6D2}"/>
              </a:ext>
            </a:extLst>
          </p:cNvPr>
          <p:cNvSpPr>
            <a:spLocks noGrp="1"/>
          </p:cNvSpPr>
          <p:nvPr>
            <p:ph type="title"/>
          </p:nvPr>
        </p:nvSpPr>
        <p:spPr/>
        <p:txBody>
          <a:bodyPr/>
          <a:lstStyle/>
          <a:p>
            <a:r>
              <a:rPr lang="en-US" altLang="zh-CN" b="0" dirty="0"/>
              <a:t>Frontend</a:t>
            </a:r>
            <a:r>
              <a:rPr lang="zh-CN" altLang="en-US" b="0" dirty="0"/>
              <a:t> 前端优化</a:t>
            </a:r>
          </a:p>
        </p:txBody>
      </p:sp>
      <p:sp>
        <p:nvSpPr>
          <p:cNvPr id="6" name="内容占位符 5">
            <a:extLst>
              <a:ext uri="{FF2B5EF4-FFF2-40B4-BE49-F238E27FC236}">
                <a16:creationId xmlns:a16="http://schemas.microsoft.com/office/drawing/2014/main" id="{D797987B-449C-6641-AB65-EB629B835110}"/>
              </a:ext>
            </a:extLst>
          </p:cNvPr>
          <p:cNvSpPr>
            <a:spLocks noGrp="1"/>
          </p:cNvSpPr>
          <p:nvPr>
            <p:ph sz="half" idx="1"/>
          </p:nvPr>
        </p:nvSpPr>
        <p:spPr/>
        <p:txBody>
          <a:bodyPr/>
          <a:lstStyle/>
          <a:p>
            <a:pPr marL="0" indent="0">
              <a:lnSpc>
                <a:spcPct val="150000"/>
              </a:lnSpc>
              <a:buNone/>
            </a:pPr>
            <a:r>
              <a:rPr lang="zh-CN" altLang="en-US" dirty="0">
                <a:latin typeface="Gill Sans MT" panose="020B0502020104020203" pitchFamily="34" charset="0"/>
              </a:rPr>
              <a:t>构造计算图后，前端将应用图级优化。因为图提供了计算全局概述，所以更容易在图级发现和执行许多优化。前端优化与硬件无关，这意味着可以将计算图优化应用于各种后端目标。前端优化分为三类：</a:t>
            </a:r>
          </a:p>
          <a:p>
            <a:pPr marL="457200" indent="-457200">
              <a:lnSpc>
                <a:spcPct val="150000"/>
              </a:lnSpc>
              <a:buFont typeface="+mj-lt"/>
              <a:buAutoNum type="arabicPeriod"/>
            </a:pPr>
            <a:r>
              <a:rPr lang="zh-CN" altLang="en-US" dirty="0">
                <a:latin typeface="Gill Sans MT" panose="020B0502020104020203" pitchFamily="34" charset="0"/>
              </a:rPr>
              <a:t>节点级优化，如 </a:t>
            </a:r>
            <a:r>
              <a:rPr lang="en-US" altLang="zh-CN" dirty="0">
                <a:latin typeface="Gill Sans MT" panose="020B0502020104020203" pitchFamily="34" charset="0"/>
              </a:rPr>
              <a:t>Zero-dim-tensor elimination</a:t>
            </a:r>
            <a:r>
              <a:rPr lang="zh-CN" altLang="en-US" dirty="0">
                <a:latin typeface="Gill Sans MT" panose="020B0502020104020203" pitchFamily="34" charset="0"/>
              </a:rPr>
              <a:t>、</a:t>
            </a:r>
            <a:r>
              <a:rPr lang="en-US" altLang="zh-CN" dirty="0">
                <a:latin typeface="Gill Sans MT" panose="020B0502020104020203" pitchFamily="34" charset="0"/>
              </a:rPr>
              <a:t>Nop Elimination</a:t>
            </a:r>
            <a:endParaRPr lang="zh-CN" altLang="en-US"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块级优化，如代数简化、常量折叠、算子融合</a:t>
            </a:r>
          </a:p>
          <a:p>
            <a:pPr marL="457200" indent="-457200">
              <a:lnSpc>
                <a:spcPct val="150000"/>
              </a:lnSpc>
              <a:buFont typeface="+mj-lt"/>
              <a:buAutoNum type="arabicPeriod"/>
            </a:pPr>
            <a:r>
              <a:rPr lang="zh-CN" altLang="en-US" dirty="0">
                <a:latin typeface="Gill Sans MT" panose="020B0502020104020203" pitchFamily="34" charset="0"/>
              </a:rPr>
              <a:t>数据流级优化，如</a:t>
            </a:r>
            <a:r>
              <a:rPr lang="en-US" altLang="zh-CN" dirty="0">
                <a:latin typeface="Gill Sans MT" panose="020B0502020104020203" pitchFamily="34" charset="0"/>
              </a:rPr>
              <a:t>Common sub-expression elimination</a:t>
            </a:r>
            <a:r>
              <a:rPr lang="zh-CN" altLang="en-US" dirty="0">
                <a:latin typeface="Gill Sans MT" panose="020B0502020104020203" pitchFamily="34" charset="0"/>
              </a:rPr>
              <a:t>、</a:t>
            </a:r>
            <a:r>
              <a:rPr lang="en-US" altLang="zh-CN" dirty="0">
                <a:latin typeface="Gill Sans MT" panose="020B0502020104020203" pitchFamily="34" charset="0"/>
              </a:rPr>
              <a:t>DCE</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186961817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C302674-17C1-C245-8C3B-2F82A4584CAF}"/>
              </a:ext>
            </a:extLst>
          </p:cNvPr>
          <p:cNvSpPr>
            <a:spLocks noGrp="1"/>
          </p:cNvSpPr>
          <p:nvPr>
            <p:ph type="title"/>
          </p:nvPr>
        </p:nvSpPr>
        <p:spPr/>
        <p:txBody>
          <a:bodyPr/>
          <a:lstStyle/>
          <a:p>
            <a:r>
              <a:rPr lang="en-US" altLang="zh-CN" b="0" dirty="0"/>
              <a:t>Backend</a:t>
            </a:r>
            <a:r>
              <a:rPr lang="zh-CN" altLang="en-US" b="0" dirty="0"/>
              <a:t> 后端优化</a:t>
            </a:r>
          </a:p>
        </p:txBody>
      </p:sp>
      <p:sp>
        <p:nvSpPr>
          <p:cNvPr id="6" name="内容占位符 5">
            <a:extLst>
              <a:ext uri="{FF2B5EF4-FFF2-40B4-BE49-F238E27FC236}">
                <a16:creationId xmlns:a16="http://schemas.microsoft.com/office/drawing/2014/main" id="{32FB09B2-9F96-AA4A-91E2-23F81D7F84B0}"/>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特定硬件的优化</a:t>
            </a:r>
          </a:p>
          <a:p>
            <a:pPr>
              <a:lnSpc>
                <a:spcPct val="150000"/>
              </a:lnSpc>
            </a:pPr>
            <a:r>
              <a:rPr lang="zh-CN" altLang="en-US" dirty="0">
                <a:latin typeface="Gill Sans MT" panose="020B0502020104020203" pitchFamily="34" charset="0"/>
              </a:rPr>
              <a:t>目标针对特定硬件体系结构获取高性能代码。</a:t>
            </a:r>
            <a:r>
              <a:rPr lang="en-US" altLang="zh-CN" dirty="0">
                <a:latin typeface="Gill Sans MT" panose="020B0502020104020203" pitchFamily="34" charset="0"/>
              </a:rPr>
              <a:t>1</a:t>
            </a:r>
            <a:r>
              <a:rPr lang="zh-CN" altLang="en-US" dirty="0">
                <a:latin typeface="Gill Sans MT" panose="020B0502020104020203" pitchFamily="34" charset="0"/>
              </a:rPr>
              <a:t>）低级</a:t>
            </a:r>
            <a:r>
              <a:rPr lang="en-US" altLang="zh-CN" dirty="0">
                <a:latin typeface="Gill Sans MT" panose="020B0502020104020203" pitchFamily="34" charset="0"/>
              </a:rPr>
              <a:t>IR</a:t>
            </a:r>
            <a:r>
              <a:rPr lang="zh-CN" altLang="en-US" dirty="0">
                <a:latin typeface="Gill Sans MT" panose="020B0502020104020203" pitchFamily="34" charset="0"/>
              </a:rPr>
              <a:t>转换为</a:t>
            </a:r>
            <a:r>
              <a:rPr lang="en-US" altLang="zh-CN" dirty="0">
                <a:latin typeface="Gill Sans MT" panose="020B0502020104020203" pitchFamily="34" charset="0"/>
              </a:rPr>
              <a:t>LLVM IR</a:t>
            </a:r>
            <a:r>
              <a:rPr lang="zh-CN" altLang="en-US" dirty="0">
                <a:latin typeface="Gill Sans MT" panose="020B0502020104020203" pitchFamily="34" charset="0"/>
              </a:rPr>
              <a:t>，利用</a:t>
            </a:r>
            <a:r>
              <a:rPr lang="en-US" altLang="zh-CN" dirty="0">
                <a:latin typeface="Gill Sans MT" panose="020B0502020104020203" pitchFamily="34" charset="0"/>
              </a:rPr>
              <a:t>LLVM</a:t>
            </a:r>
            <a:r>
              <a:rPr lang="zh-CN" altLang="en-US" dirty="0">
                <a:latin typeface="Gill Sans MT" panose="020B0502020104020203" pitchFamily="34" charset="0"/>
              </a:rPr>
              <a:t>基础结构生成优化的</a:t>
            </a:r>
            <a:r>
              <a:rPr lang="en-US" altLang="zh-CN" dirty="0">
                <a:latin typeface="Gill Sans MT" panose="020B0502020104020203" pitchFamily="34" charset="0"/>
              </a:rPr>
              <a:t>CPU/GPU</a:t>
            </a:r>
            <a:r>
              <a:rPr lang="zh-CN" altLang="en-US" dirty="0">
                <a:latin typeface="Gill Sans MT" panose="020B0502020104020203" pitchFamily="34" charset="0"/>
              </a:rPr>
              <a:t>代码。</a:t>
            </a:r>
            <a:r>
              <a:rPr lang="en-US" altLang="zh-CN" dirty="0">
                <a:latin typeface="Gill Sans MT" panose="020B0502020104020203" pitchFamily="34" charset="0"/>
              </a:rPr>
              <a:t>2</a:t>
            </a:r>
            <a:r>
              <a:rPr lang="zh-CN" altLang="en-US" dirty="0">
                <a:latin typeface="Gill Sans MT" panose="020B0502020104020203" pitchFamily="34" charset="0"/>
              </a:rPr>
              <a:t>）使用领域知识定制优化，这可以更有效地利用目标硬件。</a:t>
            </a:r>
          </a:p>
          <a:p>
            <a:pPr marL="0" indent="0">
              <a:lnSpc>
                <a:spcPct val="150000"/>
              </a:lnSpc>
              <a:buNone/>
            </a:pPr>
            <a:r>
              <a:rPr lang="zh-CN" altLang="en-US" b="1" dirty="0">
                <a:latin typeface="Gill Sans MT" panose="020B0502020104020203" pitchFamily="34" charset="0"/>
              </a:rPr>
              <a:t>自动调整</a:t>
            </a:r>
          </a:p>
          <a:p>
            <a:pPr>
              <a:lnSpc>
                <a:spcPct val="150000"/>
              </a:lnSpc>
            </a:pPr>
            <a:r>
              <a:rPr lang="zh-CN" altLang="en-US" dirty="0">
                <a:latin typeface="Gill Sans MT" panose="020B0502020104020203" pitchFamily="34" charset="0"/>
              </a:rPr>
              <a:t>由于在特定硬件优化中用于参数调整的搜索空间巨大，因此有必要利用自动调整来确定最佳参数设置。</a:t>
            </a:r>
            <a:r>
              <a:rPr lang="en-US" altLang="zh-CN" dirty="0">
                <a:latin typeface="Gill Sans MT" panose="020B0502020104020203" pitchFamily="34" charset="0"/>
              </a:rPr>
              <a:t>1</a:t>
            </a:r>
            <a:r>
              <a:rPr lang="zh-CN" altLang="en-US" dirty="0">
                <a:latin typeface="Gill Sans MT" panose="020B0502020104020203" pitchFamily="34" charset="0"/>
              </a:rPr>
              <a:t>）</a:t>
            </a:r>
            <a:r>
              <a:rPr lang="en-US" altLang="zh-CN" dirty="0">
                <a:latin typeface="Gill Sans MT" panose="020B0502020104020203" pitchFamily="34" charset="0"/>
              </a:rPr>
              <a:t>Halide/TVM</a:t>
            </a:r>
            <a:r>
              <a:rPr lang="zh-CN" altLang="en-US" dirty="0">
                <a:latin typeface="Gill Sans MT" panose="020B0502020104020203" pitchFamily="34" charset="0"/>
              </a:rPr>
              <a:t>允许调度和计算表达分开，使用自动调节来得出较佳配置。</a:t>
            </a:r>
            <a:r>
              <a:rPr lang="en-US" altLang="zh-CN" dirty="0">
                <a:latin typeface="Gill Sans MT" panose="020B0502020104020203" pitchFamily="34" charset="0"/>
              </a:rPr>
              <a:t>2</a:t>
            </a:r>
            <a:r>
              <a:rPr lang="zh-CN" altLang="en-US" dirty="0">
                <a:latin typeface="Gill Sans MT" panose="020B0502020104020203" pitchFamily="34" charset="0"/>
              </a:rPr>
              <a:t>）应用多面体模型 </a:t>
            </a:r>
            <a:r>
              <a:rPr lang="en-US" altLang="zh-CN" dirty="0">
                <a:latin typeface="Gill Sans MT" panose="020B0502020104020203" pitchFamily="34" charset="0"/>
              </a:rPr>
              <a:t>Polyhedral model</a:t>
            </a:r>
            <a:r>
              <a:rPr lang="zh-CN" altLang="en-US" dirty="0">
                <a:latin typeface="Gill Sans MT" panose="020B0502020104020203" pitchFamily="34" charset="0"/>
              </a:rPr>
              <a:t> 进行参数调整。</a:t>
            </a:r>
          </a:p>
          <a:p>
            <a:pPr marL="0" indent="0">
              <a:lnSpc>
                <a:spcPct val="150000"/>
              </a:lnSpc>
              <a:buNone/>
            </a:pPr>
            <a:r>
              <a:rPr lang="zh-CN" altLang="en-US" b="1" dirty="0">
                <a:latin typeface="Gill Sans MT" panose="020B0502020104020203" pitchFamily="34" charset="0"/>
              </a:rPr>
              <a:t>优化内核库</a:t>
            </a:r>
          </a:p>
          <a:p>
            <a:pPr>
              <a:lnSpc>
                <a:spcPct val="150000"/>
              </a:lnSpc>
            </a:pPr>
            <a:r>
              <a:rPr lang="zh-CN" altLang="en-US" dirty="0">
                <a:latin typeface="Gill Sans MT" panose="020B0502020104020203" pitchFamily="34" charset="0"/>
              </a:rPr>
              <a:t>厂商特定优化内核库，广泛用于各种硬件上的加速</a:t>
            </a:r>
            <a:r>
              <a:rPr lang="en-US" altLang="zh-CN" dirty="0">
                <a:latin typeface="Gill Sans MT" panose="020B0502020104020203" pitchFamily="34" charset="0"/>
              </a:rPr>
              <a:t>DL</a:t>
            </a:r>
            <a:r>
              <a:rPr lang="zh-CN" altLang="en-US" dirty="0">
                <a:latin typeface="Gill Sans MT" panose="020B0502020104020203" pitchFamily="34" charset="0"/>
              </a:rPr>
              <a:t>训练和推理。特定优化原语可以满足计算要求时，使用优化的内核库可显著提高性能，否则可能会受到进一步优化的约束。</a:t>
            </a:r>
          </a:p>
        </p:txBody>
      </p:sp>
    </p:spTree>
    <p:extLst>
      <p:ext uri="{BB962C8B-B14F-4D97-AF65-F5344CB8AC3E}">
        <p14:creationId xmlns:p14="http://schemas.microsoft.com/office/powerpoint/2010/main" val="10791370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29695</TotalTime>
  <Words>632</Words>
  <Application>Microsoft Macintosh PowerPoint</Application>
  <PresentationFormat>自定义</PresentationFormat>
  <Paragraphs>48</Paragraphs>
  <Slides>13</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13</vt:i4>
      </vt:variant>
    </vt:vector>
  </HeadingPairs>
  <TitlesOfParts>
    <vt:vector size="32"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AI编译器系列</vt:lpstr>
      <vt:lpstr>PowerPoint 演示文稿</vt:lpstr>
      <vt:lpstr>Question?</vt:lpstr>
      <vt:lpstr>PowerPoint 演示文稿</vt:lpstr>
      <vt:lpstr>development history: Stage II 专用的AI编译器</vt:lpstr>
      <vt:lpstr>What is AI Compiler?</vt:lpstr>
      <vt:lpstr>IR 中间表达</vt:lpstr>
      <vt:lpstr>Frontend 前端优化</vt:lpstr>
      <vt:lpstr>Backend 后端优化</vt:lpstr>
      <vt:lpstr>What is AI Compiler?</vt:lpstr>
      <vt:lpstr>Summary</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4648</cp:revision>
  <dcterms:created xsi:type="dcterms:W3CDTF">2015-01-14T10:38:57Z</dcterms:created>
  <dcterms:modified xsi:type="dcterms:W3CDTF">2022-12-04T05:52:01Z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